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7"/>
  </p:notesMasterIdLst>
  <p:sldIdLst>
    <p:sldId id="265" r:id="rId2"/>
    <p:sldId id="288" r:id="rId3"/>
    <p:sldId id="289" r:id="rId4"/>
    <p:sldId id="291" r:id="rId5"/>
    <p:sldId id="292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A00"/>
    <a:srgbClr val="FFE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5097" autoAdjust="0"/>
  </p:normalViewPr>
  <p:slideViewPr>
    <p:cSldViewPr showGuides="1">
      <p:cViewPr varScale="1">
        <p:scale>
          <a:sx n="85" d="100"/>
          <a:sy n="85" d="100"/>
        </p:scale>
        <p:origin x="1436" y="6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18.06.2024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466" y="3327954"/>
            <a:ext cx="8064485" cy="16561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400" dirty="0">
                <a:solidFill>
                  <a:schemeClr val="bg1"/>
                </a:solidFill>
              </a:rPr>
              <a:t>Zasady realizacji projektów grantowych przez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400" dirty="0">
                <a:solidFill>
                  <a:schemeClr val="bg1"/>
                </a:solidFill>
              </a:rPr>
              <a:t>Opolskie Centrum Rozwoju Gospodarki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400" dirty="0">
                <a:solidFill>
                  <a:schemeClr val="bg1"/>
                </a:solidFill>
              </a:rPr>
              <a:t>w ramach programu regionalnego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400" dirty="0">
                <a:solidFill>
                  <a:schemeClr val="bg1"/>
                </a:solidFill>
              </a:rPr>
              <a:t>Fundusze Europejskie dla Opolskiego 2021-2027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pl-PL" sz="20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337794" y="5033473"/>
            <a:ext cx="4183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chemeClr val="tx2"/>
                </a:solidFill>
              </a:rPr>
              <a:t>Michał </a:t>
            </a:r>
            <a:r>
              <a:rPr lang="pl-PL" b="1" dirty="0" err="1">
                <a:solidFill>
                  <a:schemeClr val="tx2"/>
                </a:solidFill>
              </a:rPr>
              <a:t>Durzyński</a:t>
            </a:r>
            <a:r>
              <a:rPr lang="pl-PL" b="1" dirty="0">
                <a:solidFill>
                  <a:schemeClr val="tx2"/>
                </a:solidFill>
              </a:rPr>
              <a:t> – </a:t>
            </a:r>
            <a:r>
              <a:rPr lang="pl-PL" dirty="0">
                <a:solidFill>
                  <a:schemeClr val="tx2"/>
                </a:solidFill>
              </a:rPr>
              <a:t>Zastępca Dyrektora </a:t>
            </a:r>
          </a:p>
          <a:p>
            <a:r>
              <a:rPr lang="pl-PL" dirty="0">
                <a:solidFill>
                  <a:schemeClr val="tx2"/>
                </a:solidFill>
              </a:rPr>
              <a:t>Opolskiego Centrum Rozwoju Gospodarki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6731023" y="5831525"/>
            <a:ext cx="1529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chemeClr val="tx2"/>
                </a:solidFill>
              </a:rPr>
              <a:t>Opole, 19.06.2024</a:t>
            </a:r>
          </a:p>
        </p:txBody>
      </p:sp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515" y="3131765"/>
            <a:ext cx="8064485" cy="273630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zaplanowane do realizacji w formule grantowej przez Opolskie Centrum Rozwoju Gospodarki w ramach FEO 2021-2027: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pl-PL" sz="2000" dirty="0"/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553212BF-F2D7-9747-018B-F2C217C9D7FA}"/>
              </a:ext>
            </a:extLst>
          </p:cNvPr>
          <p:cNvSpPr>
            <a:spLocks/>
          </p:cNvSpPr>
          <p:nvPr/>
        </p:nvSpPr>
        <p:spPr>
          <a:xfrm>
            <a:off x="2249562" y="4112686"/>
            <a:ext cx="3546475" cy="1971407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8" name="Prostokąt 16">
            <a:extLst>
              <a:ext uri="{FF2B5EF4-FFF2-40B4-BE49-F238E27FC236}">
                <a16:creationId xmlns:a16="http://schemas.microsoft.com/office/drawing/2014/main" id="{C236F998-240D-8AD4-E5D1-C850522E9B9E}"/>
              </a:ext>
            </a:extLst>
          </p:cNvPr>
          <p:cNvSpPr>
            <a:spLocks/>
          </p:cNvSpPr>
          <p:nvPr/>
        </p:nvSpPr>
        <p:spPr bwMode="auto">
          <a:xfrm>
            <a:off x="4487366" y="4742035"/>
            <a:ext cx="3736975" cy="703263"/>
          </a:xfrm>
          <a:prstGeom prst="rect">
            <a:avLst/>
          </a:prstGeom>
          <a:solidFill>
            <a:srgbClr val="FFFFFF"/>
          </a:solidFill>
          <a:ln w="1270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323E4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 Promocja MŚP, w tym wsparcie internacjonalizacji oraz promocji eksportu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Prostokąt 20">
            <a:extLst>
              <a:ext uri="{FF2B5EF4-FFF2-40B4-BE49-F238E27FC236}">
                <a16:creationId xmlns:a16="http://schemas.microsoft.com/office/drawing/2014/main" id="{D8950DFF-5676-9779-721F-750AE972151B}"/>
              </a:ext>
            </a:extLst>
          </p:cNvPr>
          <p:cNvSpPr>
            <a:spLocks/>
          </p:cNvSpPr>
          <p:nvPr/>
        </p:nvSpPr>
        <p:spPr bwMode="auto">
          <a:xfrm>
            <a:off x="4481810" y="4114148"/>
            <a:ext cx="3748088" cy="483871"/>
          </a:xfrm>
          <a:prstGeom prst="rect">
            <a:avLst/>
          </a:prstGeom>
          <a:solidFill>
            <a:srgbClr val="FFFFFF"/>
          </a:solidFill>
          <a:ln w="1270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323E4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 Opolskie innowacyjne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Prostokąt 14">
            <a:extLst>
              <a:ext uri="{FF2B5EF4-FFF2-40B4-BE49-F238E27FC236}">
                <a16:creationId xmlns:a16="http://schemas.microsoft.com/office/drawing/2014/main" id="{418649CD-E605-BD84-9524-F75C7F7A29CB}"/>
              </a:ext>
            </a:extLst>
          </p:cNvPr>
          <p:cNvSpPr>
            <a:spLocks/>
          </p:cNvSpPr>
          <p:nvPr/>
        </p:nvSpPr>
        <p:spPr bwMode="auto">
          <a:xfrm>
            <a:off x="4499126" y="5594386"/>
            <a:ext cx="3757613" cy="489707"/>
          </a:xfrm>
          <a:prstGeom prst="rect">
            <a:avLst/>
          </a:prstGeom>
          <a:solidFill>
            <a:srgbClr val="FFFFFF"/>
          </a:solidFill>
          <a:ln w="1270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323E4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1.7 Opolskie konkurencyjne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74222584-25E6-84F8-15F0-04D2E44A1C18}"/>
              </a:ext>
            </a:extLst>
          </p:cNvPr>
          <p:cNvSpPr>
            <a:spLocks/>
          </p:cNvSpPr>
          <p:nvPr/>
        </p:nvSpPr>
        <p:spPr>
          <a:xfrm>
            <a:off x="2209813" y="3923853"/>
            <a:ext cx="1547495" cy="229478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 grantowe FEO 2021-2027 w ramach działań:</a:t>
            </a:r>
            <a:endParaRPr kumimoji="0" lang="pl-PL" altLang="pl-PL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Pole tekstowe 17">
            <a:extLst>
              <a:ext uri="{FF2B5EF4-FFF2-40B4-BE49-F238E27FC236}">
                <a16:creationId xmlns:a16="http://schemas.microsoft.com/office/drawing/2014/main" id="{7AC4478F-09C1-2DAF-804D-D7F360700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6198" y="1420986"/>
            <a:ext cx="18288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Prostokąt 18">
            <a:extLst>
              <a:ext uri="{FF2B5EF4-FFF2-40B4-BE49-F238E27FC236}">
                <a16:creationId xmlns:a16="http://schemas.microsoft.com/office/drawing/2014/main" id="{4D174655-FB45-B0E1-F19A-F85EDD38297C}"/>
              </a:ext>
            </a:extLst>
          </p:cNvPr>
          <p:cNvSpPr>
            <a:spLocks/>
          </p:cNvSpPr>
          <p:nvPr/>
        </p:nvSpPr>
        <p:spPr bwMode="auto">
          <a:xfrm>
            <a:off x="7916796" y="4042828"/>
            <a:ext cx="450850" cy="260350"/>
          </a:xfrm>
          <a:prstGeom prst="rect">
            <a:avLst/>
          </a:prstGeom>
          <a:solidFill>
            <a:srgbClr val="FFC000"/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1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Prostokąt 15">
            <a:extLst>
              <a:ext uri="{FF2B5EF4-FFF2-40B4-BE49-F238E27FC236}">
                <a16:creationId xmlns:a16="http://schemas.microsoft.com/office/drawing/2014/main" id="{C7CCA47C-3608-4EC8-9FA3-DAC5E238D8A5}"/>
              </a:ext>
            </a:extLst>
          </p:cNvPr>
          <p:cNvSpPr>
            <a:spLocks/>
          </p:cNvSpPr>
          <p:nvPr/>
        </p:nvSpPr>
        <p:spPr bwMode="auto">
          <a:xfrm>
            <a:off x="7916796" y="5529168"/>
            <a:ext cx="450850" cy="260350"/>
          </a:xfrm>
          <a:prstGeom prst="rect">
            <a:avLst/>
          </a:prstGeom>
          <a:solidFill>
            <a:srgbClr val="FFC000"/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1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67270718-C23C-2B24-33D0-12AC8E8BB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148" y="-201439"/>
            <a:ext cx="1069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" name="Rectangle 38">
            <a:extLst>
              <a:ext uri="{FF2B5EF4-FFF2-40B4-BE49-F238E27FC236}">
                <a16:creationId xmlns:a16="http://schemas.microsoft.com/office/drawing/2014/main" id="{2433DA37-26C7-EC32-66C0-25103CF48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148" y="255761"/>
            <a:ext cx="1069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8" name="Prostokąt 18">
            <a:extLst>
              <a:ext uri="{FF2B5EF4-FFF2-40B4-BE49-F238E27FC236}">
                <a16:creationId xmlns:a16="http://schemas.microsoft.com/office/drawing/2014/main" id="{603ACAD2-1C2E-7BB4-FCAE-6357B545E68D}"/>
              </a:ext>
            </a:extLst>
          </p:cNvPr>
          <p:cNvSpPr>
            <a:spLocks/>
          </p:cNvSpPr>
          <p:nvPr/>
        </p:nvSpPr>
        <p:spPr bwMode="auto">
          <a:xfrm>
            <a:off x="7916796" y="4686801"/>
            <a:ext cx="450850" cy="260350"/>
          </a:xfrm>
          <a:prstGeom prst="rect">
            <a:avLst/>
          </a:prstGeom>
          <a:solidFill>
            <a:srgbClr val="FFC000"/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1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7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434" y="3275780"/>
            <a:ext cx="8496944" cy="3056675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 został stworzony, by ujednolicić zasady realizacji projektów grantowych przez beneficjenta w następujących obszarach:</a:t>
            </a:r>
          </a:p>
          <a:p>
            <a:pPr marL="285750" marR="0" lvl="0" indent="-285750" algn="just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80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Ogłoszenie konkursu grantowego</a:t>
            </a:r>
            <a:endParaRPr kumimoji="0" lang="pl-PL" sz="1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80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pl-PL" sz="19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bowiązki</a:t>
            </a:r>
            <a:r>
              <a:rPr kumimoji="0" lang="pl-PL" sz="1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l-PL" sz="19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Grantobiorcy</a:t>
            </a:r>
            <a:r>
              <a:rPr kumimoji="0" lang="pl-PL" sz="1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kumimoji="0" lang="pl-PL" sz="19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Grantodawcy</a:t>
            </a:r>
            <a:endParaRPr kumimoji="0" lang="pl-PL" sz="1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80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Minimalny zakres dokumentów stworzonych dla danego działania w ramach konkursu grantowego (Regulamin przyznawania grantów, Wniosek o powierzenie grantu, Umowa o powierzenie grantu)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pl-PL" sz="2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9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3662" y="3275782"/>
            <a:ext cx="8064485" cy="3056674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lang="pl-PL" sz="2000" dirty="0">
                <a:latin typeface="+mn-lt"/>
              </a:rPr>
              <a:t>WAŻNE:</a:t>
            </a:r>
          </a:p>
          <a:p>
            <a:pPr marL="285750" indent="-285750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800" b="0" dirty="0">
                <a:latin typeface="+mn-lt"/>
              </a:rPr>
              <a:t>Beneficjent projektu grantowego dokonuje wyboru </a:t>
            </a:r>
            <a:r>
              <a:rPr lang="pl-PL" sz="1800" b="0" dirty="0" err="1">
                <a:latin typeface="+mn-lt"/>
              </a:rPr>
              <a:t>Grantobiorców</a:t>
            </a:r>
            <a:r>
              <a:rPr lang="pl-PL" sz="1800" b="0" dirty="0">
                <a:latin typeface="+mn-lt"/>
              </a:rPr>
              <a:t> w oparciu o </a:t>
            </a:r>
            <a:r>
              <a:rPr lang="pl-PL" sz="1800" dirty="0">
                <a:latin typeface="+mn-lt"/>
              </a:rPr>
              <a:t>„Kryteria wyboru grantów” </a:t>
            </a:r>
            <a:r>
              <a:rPr lang="pl-PL" sz="1800" b="0" dirty="0">
                <a:latin typeface="+mn-lt"/>
              </a:rPr>
              <a:t>przyjęte przez </a:t>
            </a:r>
            <a:r>
              <a:rPr lang="pl-PL" sz="1800" dirty="0">
                <a:latin typeface="+mn-lt"/>
              </a:rPr>
              <a:t>Komitet Monitorujący FEO 2021 – 2027</a:t>
            </a:r>
            <a:endParaRPr lang="pl-PL" sz="1800" b="0" dirty="0">
              <a:latin typeface="+mn-lt"/>
            </a:endParaRPr>
          </a:p>
          <a:p>
            <a:pPr marL="285750" indent="-285750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800" b="0" dirty="0">
              <a:latin typeface="+mn-lt"/>
            </a:endParaRPr>
          </a:p>
          <a:p>
            <a:pPr marL="285750" indent="-285750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800" b="0" dirty="0">
                <a:latin typeface="+mn-lt"/>
              </a:rPr>
              <a:t>Dokumenty w ramach organizowanego konkursu grantowego zatwierdzane są przez </a:t>
            </a:r>
            <a:r>
              <a:rPr lang="pl-PL" sz="1800" dirty="0">
                <a:latin typeface="+mn-lt"/>
              </a:rPr>
              <a:t>IP – Dyrektora Opolskiego Centrum Rozwoju Gospodarki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pl-PL" sz="1800" b="0" i="1" dirty="0">
                <a:latin typeface="+mn-lt"/>
              </a:rPr>
              <a:t>(m.in. opracowanie Regulaminu, przeprowadzenie konkursu, powołanie Komisji Oceny Projektów, zatwierdzenie listy rankingowej </a:t>
            </a:r>
            <a:r>
              <a:rPr lang="pl-PL" sz="1800" b="0" i="1" dirty="0" err="1">
                <a:latin typeface="+mn-lt"/>
              </a:rPr>
              <a:t>Grantobiorców</a:t>
            </a:r>
            <a:r>
              <a:rPr lang="pl-PL" sz="1800" b="0" i="1" dirty="0">
                <a:latin typeface="+mn-lt"/>
              </a:rPr>
              <a:t> i podpisanie z nimi umów).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648" y="3785920"/>
            <a:ext cx="5767316" cy="292633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7587" y="3788448"/>
            <a:ext cx="5761437" cy="2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3662" y="3275782"/>
            <a:ext cx="8064485" cy="2232247"/>
          </a:xfrm>
        </p:spPr>
        <p:txBody>
          <a:bodyPr anchor="ctr">
            <a:normAutofit/>
          </a:bodyPr>
          <a:lstStyle/>
          <a:p>
            <a:pPr algn="ctr">
              <a:lnSpc>
                <a:spcPts val="2800"/>
              </a:lnSpc>
              <a:spcBef>
                <a:spcPts val="0"/>
              </a:spcBef>
            </a:pPr>
            <a:r>
              <a:rPr lang="pl-PL" sz="4000" dirty="0">
                <a:latin typeface="+mn-lt"/>
              </a:rPr>
              <a:t>DZIĘKUJĘ ZA UWAGĘ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648" y="3785920"/>
            <a:ext cx="5767316" cy="292633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7587" y="3788448"/>
            <a:ext cx="5761437" cy="2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83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" id="{306E9589-CC2E-4590-BF93-7DA88E0D2B37}" vid="{AC9A3368-2F53-4CBD-957E-F5A14B33261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197</Words>
  <Application>Microsoft Office PowerPoint</Application>
  <PresentationFormat>Niestandardowy</PresentationFormat>
  <Paragraphs>27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Michał Durzyński</cp:lastModifiedBy>
  <cp:revision>58</cp:revision>
  <dcterms:created xsi:type="dcterms:W3CDTF">2022-06-22T09:40:44Z</dcterms:created>
  <dcterms:modified xsi:type="dcterms:W3CDTF">2024-06-18T11:11:36Z</dcterms:modified>
</cp:coreProperties>
</file>